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4"/>
  </p:notesMasterIdLst>
  <p:handoutMasterIdLst>
    <p:handoutMasterId r:id="rId5"/>
  </p:handoutMasterIdLst>
  <p:sldIdLst>
    <p:sldId id="260" r:id="rId2"/>
    <p:sldId id="267" r:id="rId3"/>
  </p:sldIdLst>
  <p:sldSz cx="9144000" cy="5143500" type="screen16x9"/>
  <p:notesSz cx="6858000" cy="9144000"/>
  <p:embeddedFontLst>
    <p:embeddedFont>
      <p:font typeface="IBM Plex Sans" panose="020B0503050203000203" pitchFamily="34" charset="0"/>
      <p:regular r:id="rId6"/>
      <p:bold r:id="rId7"/>
      <p:italic r:id="rId8"/>
      <p:boldItalic r:id="rId9"/>
    </p:embeddedFont>
    <p:embeddedFont>
      <p:font typeface="IBM Plex Sans Light" panose="020B0403050203000203" pitchFamily="34" charset="0"/>
      <p:regular r:id="rId10"/>
      <p:bold r:id="rId11"/>
      <p:italic r:id="rId12"/>
      <p:boldItalic r:id="rId13"/>
    </p:embeddedFont>
    <p:embeddedFont>
      <p:font typeface="Merriweather" panose="00000500000000000000" pitchFamily="2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12BBDFF-6B9B-4462-9DDC-469176A503FA}">
  <a:tblStyle styleId="{412BBDFF-6B9B-4462-9DDC-469176A503F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63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320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C60A66E-4AA7-2152-A625-187FC22F46F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DBBDE8-6605-9049-F7E5-93232C0D574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09C33-AD0A-499B-A84B-74E6F91CC34C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3D5F21-D949-D364-D624-9D09DD71D52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4DBD1C-84F2-23CD-BBA3-490FA3628D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FECCB-C5E5-468F-8E87-C663A1515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7092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0077489"/>
      </p:ext>
    </p:extLst>
  </p:cSld>
  <p:clrMap bg1="lt1" tx1="dk1" bg2="dk2" tx2="lt2" accent1="accent1" accent2="accent2" accent3="accent3" accent4="accent4" accent5="accent5" accent6="accent6" hlink="hlink" folHlink="folHlink"/>
  <p:hf sldNum="0"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1721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8835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userDrawn="1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0" y="0"/>
            <a:ext cx="9144000" cy="5143500"/>
          </a:xfrm>
          <a:prstGeom prst="parallelogram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" name="Google Shape;30;p4"/>
          <p:cNvSpPr/>
          <p:nvPr userDrawn="1"/>
        </p:nvSpPr>
        <p:spPr>
          <a:xfrm>
            <a:off x="-757139" y="2396161"/>
            <a:ext cx="1691400" cy="18039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4"/>
          <p:cNvSpPr/>
          <p:nvPr userDrawn="1"/>
        </p:nvSpPr>
        <p:spPr>
          <a:xfrm>
            <a:off x="-872557" y="943439"/>
            <a:ext cx="2241300" cy="23907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1"/>
              </a:gs>
              <a:gs pos="100000">
                <a:srgbClr val="02C1D3">
                  <a:alpha val="33725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4"/>
          <p:cNvSpPr/>
          <p:nvPr userDrawn="1"/>
        </p:nvSpPr>
        <p:spPr>
          <a:xfrm>
            <a:off x="8387490" y="1697891"/>
            <a:ext cx="1347538" cy="1064261"/>
          </a:xfrm>
          <a:prstGeom prst="parallelogram">
            <a:avLst>
              <a:gd name="adj" fmla="val 57048"/>
            </a:avLst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/>
          <p:nvPr userDrawn="1"/>
        </p:nvSpPr>
        <p:spPr>
          <a:xfrm>
            <a:off x="8170259" y="2017850"/>
            <a:ext cx="1782000" cy="18288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1"/>
              </a:gs>
              <a:gs pos="100000">
                <a:srgbClr val="02C1D3">
                  <a:alpha val="33725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0E57AD3-F112-EF6C-7DCC-2B7CED7FF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11B976-EE38-FF77-E0B9-6C2B8893B2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5000"/>
                    </a14:imgEffect>
                    <a14:imgEffect>
                      <a14:brightnessContrast bright="86000" contras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3326"/>
          <a:stretch/>
        </p:blipFill>
        <p:spPr bwMode="auto">
          <a:xfrm>
            <a:off x="244498" y="506557"/>
            <a:ext cx="805512" cy="7916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17EA58-D465-FC50-68D5-DEF9CBC892E8}"/>
              </a:ext>
            </a:extLst>
          </p:cNvPr>
          <p:cNvSpPr txBox="1"/>
          <p:nvPr userDrawn="1"/>
        </p:nvSpPr>
        <p:spPr>
          <a:xfrm>
            <a:off x="-108034" y="1331246"/>
            <a:ext cx="1551599" cy="363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80"/>
              </a:lnSpc>
            </a:pPr>
            <a:r>
              <a:rPr lang="en-US" sz="800" b="1" i="0" u="none" strike="noStrike" baseline="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Iranian Scientific Society of Electrical Machine &amp; Drives</a:t>
            </a:r>
            <a:endParaRPr lang="en-US" sz="7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userDrawn="1">
  <p:cSld name="Content">
    <p:bg>
      <p:bgPr>
        <a:solidFill>
          <a:schemeClr val="lt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DE9043A-8A58-1961-1821-DA56389226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412" y="56056"/>
            <a:ext cx="1008300" cy="1069848"/>
          </a:xfrm>
          <a:prstGeom prst="rect">
            <a:avLst/>
          </a:prstGeom>
        </p:spPr>
      </p:pic>
      <p:sp>
        <p:nvSpPr>
          <p:cNvPr id="68" name="Google Shape;68;p7"/>
          <p:cNvSpPr/>
          <p:nvPr/>
        </p:nvSpPr>
        <p:spPr>
          <a:xfrm>
            <a:off x="1409129" y="180370"/>
            <a:ext cx="6438897" cy="484670"/>
          </a:xfrm>
          <a:prstGeom prst="parallelogram">
            <a:avLst>
              <a:gd name="adj" fmla="val 5499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81A9A48-B8B9-9F1C-7CB1-503B60E99BE3}"/>
              </a:ext>
            </a:extLst>
          </p:cNvPr>
          <p:cNvGrpSpPr/>
          <p:nvPr userDrawn="1"/>
        </p:nvGrpSpPr>
        <p:grpSpPr>
          <a:xfrm>
            <a:off x="7605791" y="-5338"/>
            <a:ext cx="754800" cy="768071"/>
            <a:chOff x="7289536" y="-5338"/>
            <a:chExt cx="754800" cy="768071"/>
          </a:xfrm>
        </p:grpSpPr>
        <p:sp>
          <p:nvSpPr>
            <p:cNvPr id="70" name="Google Shape;70;p7"/>
            <p:cNvSpPr/>
            <p:nvPr/>
          </p:nvSpPr>
          <p:spPr>
            <a:xfrm>
              <a:off x="7289536" y="-5338"/>
              <a:ext cx="754800" cy="591007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7403171" y="567346"/>
              <a:ext cx="249600" cy="195387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16AEA3E-6D18-0E6B-F8AE-8DA7BEFBD3E3}"/>
              </a:ext>
            </a:extLst>
          </p:cNvPr>
          <p:cNvGrpSpPr/>
          <p:nvPr userDrawn="1"/>
        </p:nvGrpSpPr>
        <p:grpSpPr>
          <a:xfrm>
            <a:off x="915566" y="-208768"/>
            <a:ext cx="922446" cy="971501"/>
            <a:chOff x="1491229" y="-200125"/>
            <a:chExt cx="1000200" cy="971501"/>
          </a:xfrm>
        </p:grpSpPr>
        <p:sp>
          <p:nvSpPr>
            <p:cNvPr id="71" name="Google Shape;71;p7"/>
            <p:cNvSpPr/>
            <p:nvPr/>
          </p:nvSpPr>
          <p:spPr>
            <a:xfrm>
              <a:off x="1491229" y="-11934"/>
              <a:ext cx="1000200" cy="78331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1741437" y="-200125"/>
              <a:ext cx="420900" cy="329757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F7C98A-26E0-334F-E6DF-52116D4CEC00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8590249" y="4749900"/>
            <a:ext cx="434100" cy="393600"/>
          </a:xfrm>
        </p:spPr>
        <p:txBody>
          <a:bodyPr/>
          <a:lstStyle>
            <a:lvl1pPr algn="ctr" rtl="0">
              <a:defRPr sz="1000" b="1">
                <a:solidFill>
                  <a:srgbClr val="C00000"/>
                </a:solidFill>
                <a:latin typeface="Times New Roman" panose="02020603050405020304" pitchFamily="18" charset="0"/>
                <a:cs typeface="B Titr" panose="00000700000000000000" pitchFamily="2" charset="-78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F241CB-A19C-6551-0D35-9131ED1CDBF1}"/>
              </a:ext>
            </a:extLst>
          </p:cNvPr>
          <p:cNvSpPr txBox="1"/>
          <p:nvPr/>
        </p:nvSpPr>
        <p:spPr>
          <a:xfrm>
            <a:off x="1050837" y="303361"/>
            <a:ext cx="668403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en-US" sz="1200" b="1" dirty="0">
                <a:latin typeface="+mj-lt"/>
                <a:cs typeface="Times New Roman" panose="02020603050405020304" pitchFamily="18" charset="0"/>
              </a:rPr>
              <a:t>The Third International Conference on Electrical Machines and Drives (ICEMD 2023)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C9415F-7BA0-96C6-7128-740EC2EA6352}"/>
              </a:ext>
            </a:extLst>
          </p:cNvPr>
          <p:cNvSpPr txBox="1"/>
          <p:nvPr userDrawn="1"/>
        </p:nvSpPr>
        <p:spPr>
          <a:xfrm>
            <a:off x="119651" y="4815895"/>
            <a:ext cx="735847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000" b="1" dirty="0">
                <a:cs typeface="B Titr" panose="00000700000000000000" pitchFamily="2" charset="-78"/>
              </a:rPr>
              <a:t>Paper Title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A7411981-964B-AF69-091F-8E61DDFF8F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095" y="90431"/>
            <a:ext cx="1292905" cy="106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6"/>
            </a:gs>
            <a:gs pos="100000">
              <a:schemeClr val="accent5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14575" y="495875"/>
            <a:ext cx="6026700" cy="8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14575" y="1584425"/>
            <a:ext cx="6999600" cy="29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BM Plex Sans Light"/>
              <a:buChar char="▰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IBM Plex Sans Light"/>
              <a:buChar char="╺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1371600" lvl="2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IBM Plex Sans Light"/>
              <a:buChar char="╺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1828800" lvl="3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╺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○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●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○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0" y="4749900"/>
            <a:ext cx="434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3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C17C6DB7-72CB-A0E3-01C8-1A46E24C6A7B}"/>
              </a:ext>
            </a:extLst>
          </p:cNvPr>
          <p:cNvSpPr txBox="1">
            <a:spLocks/>
          </p:cNvSpPr>
          <p:nvPr/>
        </p:nvSpPr>
        <p:spPr>
          <a:xfrm>
            <a:off x="1449977" y="2302158"/>
            <a:ext cx="6244046" cy="539183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2400"/>
              </a:spcAft>
            </a:pP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B Titr" pitchFamily="2" charset="-78"/>
              </a:rPr>
              <a:t>Title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F65CF42-350B-CF80-F1FF-5A553E85412A}"/>
              </a:ext>
            </a:extLst>
          </p:cNvPr>
          <p:cNvSpPr txBox="1">
            <a:spLocks/>
          </p:cNvSpPr>
          <p:nvPr/>
        </p:nvSpPr>
        <p:spPr>
          <a:xfrm>
            <a:off x="1449977" y="3513024"/>
            <a:ext cx="6244046" cy="539183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2400"/>
              </a:spcAft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B Titr" pitchFamily="2" charset="-78"/>
              </a:rPr>
              <a:t>Authors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67E75A9-BAD3-4B7F-0423-9E1CE500E6B9}"/>
              </a:ext>
            </a:extLst>
          </p:cNvPr>
          <p:cNvSpPr txBox="1">
            <a:spLocks/>
          </p:cNvSpPr>
          <p:nvPr/>
        </p:nvSpPr>
        <p:spPr>
          <a:xfrm>
            <a:off x="1449977" y="4052207"/>
            <a:ext cx="6244046" cy="539183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2400"/>
              </a:spcAft>
            </a:pP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B Titr" pitchFamily="2" charset="-78"/>
              </a:rPr>
              <a:t>Affiliation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FA0A3E-E51A-973B-65B4-E417323564D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</a:t>
            </a:fld>
            <a:endParaRPr lang="en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A204821-D6CF-2558-F8A3-A5B0202969AA}"/>
              </a:ext>
            </a:extLst>
          </p:cNvPr>
          <p:cNvSpPr txBox="1">
            <a:spLocks/>
          </p:cNvSpPr>
          <p:nvPr/>
        </p:nvSpPr>
        <p:spPr>
          <a:xfrm>
            <a:off x="152400" y="1257300"/>
            <a:ext cx="8839200" cy="3352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1"/>
            <a:r>
              <a:rPr lang="en-US" sz="1800" b="1" dirty="0">
                <a:solidFill>
                  <a:srgbClr val="E33C0F"/>
                </a:solidFill>
                <a:latin typeface="Times New Roman" panose="02020603050405020304" pitchFamily="18" charset="0"/>
                <a:cs typeface="B Titr" pitchFamily="2" charset="-78"/>
              </a:rPr>
              <a:t>Content: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973C904-F373-CEA6-5DF6-CD3C68A73B54}"/>
              </a:ext>
            </a:extLst>
          </p:cNvPr>
          <p:cNvSpPr txBox="1">
            <a:spLocks/>
          </p:cNvSpPr>
          <p:nvPr/>
        </p:nvSpPr>
        <p:spPr>
          <a:xfrm>
            <a:off x="185149" y="1686660"/>
            <a:ext cx="8839200" cy="3352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1"/>
            <a:r>
              <a:rPr lang="en-US" sz="1400" dirty="0">
                <a:latin typeface="Times New Roman" panose="02020603050405020304" pitchFamily="18" charset="0"/>
                <a:cs typeface="B Titr" pitchFamily="2" charset="-78"/>
              </a:rPr>
              <a:t>This file is the template for the paper presentation in ICEMD 2023.</a:t>
            </a:r>
          </a:p>
        </p:txBody>
      </p:sp>
    </p:spTree>
    <p:extLst>
      <p:ext uri="{BB962C8B-B14F-4D97-AF65-F5344CB8AC3E}">
        <p14:creationId xmlns:p14="http://schemas.microsoft.com/office/powerpoint/2010/main" val="3206475760"/>
      </p:ext>
    </p:extLst>
  </p:cSld>
  <p:clrMapOvr>
    <a:masterClrMapping/>
  </p:clrMapOvr>
</p:sld>
</file>

<file path=ppt/theme/theme1.xml><?xml version="1.0" encoding="utf-8"?>
<a:theme xmlns:a="http://schemas.openxmlformats.org/drawingml/2006/main" name="Surrey template">
  <a:themeElements>
    <a:clrScheme name="Custom 5">
      <a:dk1>
        <a:srgbClr val="061E3A"/>
      </a:dk1>
      <a:lt1>
        <a:srgbClr val="FFFFFF"/>
      </a:lt1>
      <a:dk2>
        <a:srgbClr val="757C83"/>
      </a:dk2>
      <a:lt2>
        <a:srgbClr val="EBF0F3"/>
      </a:lt2>
      <a:accent1>
        <a:srgbClr val="7FCA20"/>
      </a:accent1>
      <a:accent2>
        <a:srgbClr val="02C1D3"/>
      </a:accent2>
      <a:accent3>
        <a:srgbClr val="66BDE8"/>
      </a:accent3>
      <a:accent4>
        <a:srgbClr val="1985D2"/>
      </a:accent4>
      <a:accent5>
        <a:srgbClr val="E3E4E6"/>
      </a:accent5>
      <a:accent6>
        <a:srgbClr val="061E3A"/>
      </a:accent6>
      <a:hlink>
        <a:srgbClr val="1985D2"/>
      </a:hlink>
      <a:folHlink>
        <a:srgbClr val="F2F2F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</TotalTime>
  <Words>19</Words>
  <Application>Microsoft Office PowerPoint</Application>
  <PresentationFormat>On-screen Show (16:9)</PresentationFormat>
  <Paragraphs>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Merriweather</vt:lpstr>
      <vt:lpstr>Times New Roman</vt:lpstr>
      <vt:lpstr>IBM Plex Sans Light</vt:lpstr>
      <vt:lpstr>IBM Plex Sans</vt:lpstr>
      <vt:lpstr>Surrey template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ICEMD</dc:creator>
  <cp:lastModifiedBy>Ali Zarghani</cp:lastModifiedBy>
  <cp:revision>26</cp:revision>
  <dcterms:modified xsi:type="dcterms:W3CDTF">2023-12-06T22:06:06Z</dcterms:modified>
</cp:coreProperties>
</file>